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72" r:id="rId12"/>
    <p:sldId id="268" r:id="rId13"/>
    <p:sldId id="269" r:id="rId14"/>
    <p:sldId id="270" r:id="rId15"/>
    <p:sldId id="271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870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0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3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9fda8f159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19f5c3b93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1_1#ac00640b4?pid=19f5c3b93&amp;color=0,55,96&amp;vtp=1&amp;bt=1&amp;bbb=1&amp;hb=1"/>
          <p:cNvSpPr/>
          <p:nvPr/>
        </p:nvSpPr>
        <p:spPr>
          <a:xfrm>
            <a:off x="502920" y="1512000"/>
            <a:ext cx="10570464" cy="461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[广东雷州二中2024高一期中]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smoke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911.Then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U-turn,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circling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Pulling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（火焰）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shooting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second-floor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engines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stairs.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door.“Get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out!”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shouted.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assumed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already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hallway,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half-open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kicked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wheelchair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!”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screamed.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confusion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clothes.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clutching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（抱紧）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alongside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hallway.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outside,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policeman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smoky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1_1#ac00640b4?pid=19f5c3b93&amp;color=0,55,96&amp;vtp=1&amp;bt=1&amp;bbb=1&amp;hb=1">
            <a:extLst>
              <a:ext uri="{FF2B5EF4-FFF2-40B4-BE49-F238E27FC236}">
                <a16:creationId xmlns:a16="http://schemas.microsoft.com/office/drawing/2014/main" id="{77691129-11B9-A3BC-8531-7E82C6363394}"/>
              </a:ext>
            </a:extLst>
          </p:cNvPr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Thanks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policeman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honoured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M_4_EX.62_1#ac00640b4?pid=19f5c3b93&amp;color=0,55,96&amp;vtp=1&amp;bbb=1&amp;hb=1">
            <a:extLst>
              <a:ext uri="{FF2B5EF4-FFF2-40B4-BE49-F238E27FC236}">
                <a16:creationId xmlns:a16="http://schemas.microsoft.com/office/drawing/2014/main" id="{A1993C95-185F-8500-A03D-36F9ED4A93FD}"/>
              </a:ext>
            </a:extLst>
          </p:cNvPr>
          <p:cNvSpPr/>
          <p:nvPr/>
        </p:nvSpPr>
        <p:spPr>
          <a:xfrm>
            <a:off x="502920" y="23399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主要讲述了吉姆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格朗在上班的路上发现一栋大楼冒出黑烟并且有火焰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从二楼喷出来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他就冲上楼救出了两个孩子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还告诉警察上面还有一位女士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使她也成功得到了救援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354687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3_1#3b0795a79.choices?pid=ac00640b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.drove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B.stopped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C.reached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.abandoned</a:t>
            </a:r>
            <a:endParaRPr lang="en-US" altLang="zh-CN" sz="1800" dirty="0"/>
          </a:p>
        </p:txBody>
      </p:sp>
      <p:sp>
        <p:nvSpPr>
          <p:cNvPr id="3" name="QC_5_AN.64_1#3b0795a79.bracket?pid=ac00640b4&amp;color=0,55,96&amp;vpa=31&amp;vtp=1"/>
          <p:cNvSpPr/>
          <p:nvPr/>
        </p:nvSpPr>
        <p:spPr>
          <a:xfrm>
            <a:off x="8577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65_1#3b0795a79?pid=ac00640b4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根据语境可知，大楼冒黑烟是着火了，所以此处应是停下车去拨打911报警。故选B项。</a:t>
            </a:r>
            <a:endParaRPr lang="en-US" altLang="zh-CN" sz="1800" dirty="0"/>
          </a:p>
        </p:txBody>
      </p:sp>
      <p:sp>
        <p:nvSpPr>
          <p:cNvPr id="5" name="QC_5_BD.66_1#0dcbc4f68.choices?pid=ac00640b4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.saw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B.made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C.missed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.crossed</a:t>
            </a:r>
            <a:endParaRPr lang="en-US" altLang="zh-CN" sz="1800" dirty="0"/>
          </a:p>
        </p:txBody>
      </p:sp>
      <p:sp>
        <p:nvSpPr>
          <p:cNvPr id="6" name="QC_5_AN.67_1#0dcbc4f68.bracket?pid=ac00640b4&amp;color=0,55,96&amp;vpa=32&amp;vtp=1"/>
          <p:cNvSpPr/>
          <p:nvPr/>
        </p:nvSpPr>
        <p:spPr>
          <a:xfrm>
            <a:off x="857726" y="23006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68_1#0dcbc4f68?pid=ac00640b4&amp;color=0,55,96&amp;vtp=1&amp;bbb=1&amp;hb=1"/>
          <p:cNvSpPr/>
          <p:nvPr/>
        </p:nvSpPr>
        <p:spPr>
          <a:xfrm>
            <a:off x="502920" y="27247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句意为：然后他掉头，绕回来再看一眼。make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U-turn为固定搭配，意为“掉头”，符合语境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B项。</a:t>
            </a:r>
            <a:endParaRPr lang="en-US" altLang="zh-CN" dirty="0"/>
          </a:p>
        </p:txBody>
      </p:sp>
      <p:sp>
        <p:nvSpPr>
          <p:cNvPr id="8" name="QC_5_BD.69_1#b0425d5cb.choices?pid=ac00640b4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.burning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B.leaving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C.approaching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.waiting</a:t>
            </a:r>
            <a:endParaRPr lang="en-US" altLang="zh-CN" sz="1800" dirty="0"/>
          </a:p>
        </p:txBody>
      </p:sp>
      <p:sp>
        <p:nvSpPr>
          <p:cNvPr id="9" name="QC_5_AN.70_1#b0425d5cb.bracket?pid=ac00640b4&amp;color=0,55,96&amp;vpa=33&amp;vtp=1"/>
          <p:cNvSpPr/>
          <p:nvPr/>
        </p:nvSpPr>
        <p:spPr>
          <a:xfrm>
            <a:off x="857726" y="353891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71_1#b0425d5cb?pid=ac00640b4&amp;color=0,55,96&amp;vtp=1&amp;bbb=1&amp;hb=1"/>
          <p:cNvSpPr/>
          <p:nvPr/>
        </p:nvSpPr>
        <p:spPr>
          <a:xfrm>
            <a:off x="502920" y="39630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根据语境可知，火焰已经从二楼喷出来了，而且格朗跑上楼梯去救人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，可以推测此处表示消防车还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没来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。approach意为“接近”，符合语境。故选C项。</a:t>
            </a:r>
            <a:endParaRPr lang="en-US" altLang="zh-CN" dirty="0"/>
          </a:p>
        </p:txBody>
      </p:sp>
      <p:sp>
        <p:nvSpPr>
          <p:cNvPr id="11" name="QC_5_BD.72_1#35fb942c4.choices?pid=ac00640b4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.entrance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B.road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C.building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.window</a:t>
            </a:r>
            <a:endParaRPr lang="en-US" altLang="zh-CN" sz="1800" dirty="0"/>
          </a:p>
        </p:txBody>
      </p:sp>
      <p:sp>
        <p:nvSpPr>
          <p:cNvPr id="12" name="QC_5_AN.73_1#35fb942c4.bracket?pid=ac00640b4&amp;color=0,55,96&amp;vpa=34&amp;vtp=1"/>
          <p:cNvSpPr/>
          <p:nvPr/>
        </p:nvSpPr>
        <p:spPr>
          <a:xfrm>
            <a:off x="845026" y="47771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5_AS.74_1#35fb942c4?pid=ac00640b4&amp;color=0,55,96&amp;vtp=1&amp;bbb=1"/>
          <p:cNvSpPr/>
          <p:nvPr/>
        </p:nvSpPr>
        <p:spPr>
          <a:xfrm>
            <a:off x="502920" y="51962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spc="-5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根据语境可知，二楼窗户有火焰喷出并且消防车还没来，所以格朗冲到侧门并跑上楼救人。故选A项。</a:t>
            </a:r>
            <a:endParaRPr lang="en-US" altLang="zh-CN" sz="18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5_1#25d37227c.choices?pid=ac00640b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.locked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B.kicked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C.counted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.repaired</a:t>
            </a:r>
            <a:endParaRPr lang="en-US" altLang="zh-CN" sz="1800" dirty="0"/>
          </a:p>
        </p:txBody>
      </p:sp>
      <p:sp>
        <p:nvSpPr>
          <p:cNvPr id="3" name="QC_5_AN.76_1#25d37227c.bracket?pid=ac00640b4&amp;color=0,55,96&amp;vpa=35&amp;vtp=1"/>
          <p:cNvSpPr/>
          <p:nvPr/>
        </p:nvSpPr>
        <p:spPr>
          <a:xfrm>
            <a:off x="8577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77_1#25d37227c?pid=ac00640b4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根据上文可知，大楼着火了。格朗跑上楼去救人，应该是把门踢开，看里面是否有人。故选B项。</a:t>
            </a:r>
            <a:endParaRPr lang="en-US" altLang="zh-CN" sz="1800" dirty="0"/>
          </a:p>
        </p:txBody>
      </p:sp>
      <p:sp>
        <p:nvSpPr>
          <p:cNvPr id="5" name="QC_5_BD.78_1#d9d22cf84.choices?pid=ac00640b4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.agreed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B.cared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C.responded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.understood</a:t>
            </a:r>
            <a:endParaRPr lang="en-US" altLang="zh-CN" sz="1800" dirty="0"/>
          </a:p>
        </p:txBody>
      </p:sp>
      <p:sp>
        <p:nvSpPr>
          <p:cNvPr id="6" name="QC_5_AN.79_1#d9d22cf84.bracket?pid=ac00640b4&amp;color=0,55,96&amp;vpa=36&amp;vtp=1"/>
          <p:cNvSpPr/>
          <p:nvPr/>
        </p:nvSpPr>
        <p:spPr>
          <a:xfrm>
            <a:off x="857726" y="23006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80_1#d9d22cf84?pid=ac00640b4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spc="-5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格朗踢门问里面是否有人，再结合后面他以为人们已经逃走了可以判断出是没有人回应他。故选C项。</a:t>
            </a:r>
            <a:endParaRPr lang="en-US" altLang="zh-CN" sz="1800" spc="-50" dirty="0"/>
          </a:p>
        </p:txBody>
      </p:sp>
      <p:sp>
        <p:nvSpPr>
          <p:cNvPr id="8" name="QC_5_BD.81_1#bc2bd9306.choices?pid=ac00640b4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.arrived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B.returned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C.hidden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.escaped</a:t>
            </a:r>
            <a:endParaRPr lang="en-US" altLang="zh-CN" sz="1800" dirty="0"/>
          </a:p>
        </p:txBody>
      </p:sp>
      <p:sp>
        <p:nvSpPr>
          <p:cNvPr id="9" name="QC_5_AN.82_1#bc2bd9306.bracket?pid=ac00640b4&amp;color=0,55,96&amp;vpa=37&amp;vtp=1"/>
          <p:cNvSpPr/>
          <p:nvPr/>
        </p:nvSpPr>
        <p:spPr>
          <a:xfrm>
            <a:off x="845026" y="311219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C_5_AS.83_1#bc2bd9306?pid=ac00640b4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格朗踢门但没有人回应，所以他以为人们已经逃走了。故选D项。</a:t>
            </a:r>
            <a:endParaRPr lang="en-US" altLang="zh-CN" sz="1800" dirty="0"/>
          </a:p>
        </p:txBody>
      </p:sp>
      <p:sp>
        <p:nvSpPr>
          <p:cNvPr id="11" name="QC_5_BD.84_1#9e831a862.choices?pid=ac00640b4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.skipped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B.closed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C.noticed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.remembered</a:t>
            </a:r>
            <a:endParaRPr lang="en-US" altLang="zh-CN" sz="1800" dirty="0"/>
          </a:p>
        </p:txBody>
      </p:sp>
      <p:sp>
        <p:nvSpPr>
          <p:cNvPr id="12" name="QC_5_AN.85_1#9e831a862.bracket?pid=ac00640b4&amp;color=0,55,96&amp;vpa=38&amp;vtp=1"/>
          <p:cNvSpPr/>
          <p:nvPr/>
        </p:nvSpPr>
        <p:spPr>
          <a:xfrm>
            <a:off x="857726" y="392372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3" name="QC_5_AS.86_1#9e831a862?pid=ac00640b4&amp;color=0,55,96&amp;vtp=1&amp;bbb=1"/>
          <p:cNvSpPr/>
          <p:nvPr/>
        </p:nvSpPr>
        <p:spPr>
          <a:xfrm>
            <a:off x="502920" y="4342828"/>
            <a:ext cx="108172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根据语境可知，格朗以为人们都逃走了，但他来到走廊的尽头时注意到了一扇半开的门。故选C项。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7_1#44bbf733b.choices?pid=ac00640b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.frightened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B.curious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C.patient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.grateful</a:t>
            </a:r>
            <a:endParaRPr lang="en-US" altLang="zh-CN" sz="1800" dirty="0"/>
          </a:p>
        </p:txBody>
      </p:sp>
      <p:sp>
        <p:nvSpPr>
          <p:cNvPr id="3" name="QC_5_AN.88_1#44bbf733b.bracket?pid=ac00640b4&amp;color=0,55,96&amp;vpa=39&amp;vtp=1"/>
          <p:cNvSpPr/>
          <p:nvPr/>
        </p:nvSpPr>
        <p:spPr>
          <a:xfrm>
            <a:off x="8450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89_1#44bbf733b?pid=ac00640b4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根据语境可知，发生了火灾，女人应是害怕的。故选A项。</a:t>
            </a:r>
            <a:endParaRPr lang="en-US" altLang="zh-CN" sz="1800" dirty="0"/>
          </a:p>
        </p:txBody>
      </p:sp>
      <p:sp>
        <p:nvSpPr>
          <p:cNvPr id="5" name="QC_5_BD.90_1#1c5d21de7.choices?pid=ac00640b4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.lie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endParaRPr lang="en-US" altLang="zh-CN" sz="1800" dirty="0"/>
          </a:p>
        </p:txBody>
      </p:sp>
      <p:sp>
        <p:nvSpPr>
          <p:cNvPr id="6" name="QC_5_AN.91_1#1c5d21de7.bracket?pid=ac00640b4&amp;color=0,55,96&amp;vpa=40&amp;vtp=1"/>
          <p:cNvSpPr/>
          <p:nvPr/>
        </p:nvSpPr>
        <p:spPr>
          <a:xfrm>
            <a:off x="972026" y="23006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92_1#1c5d21de7?pid=ac00640b4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格朗找到了被困人员，应是要带他们出去。故选C项。</a:t>
            </a:r>
            <a:endParaRPr lang="en-US" altLang="zh-CN" sz="1800" dirty="0"/>
          </a:p>
        </p:txBody>
      </p:sp>
      <p:sp>
        <p:nvSpPr>
          <p:cNvPr id="8" name="QC_5_BD.93_1#7eee127b4.choices?pid=ac00640b4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.following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B.dragging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C.examining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.passing</a:t>
            </a:r>
            <a:endParaRPr lang="en-US" altLang="zh-CN" sz="1800" dirty="0"/>
          </a:p>
        </p:txBody>
      </p:sp>
      <p:sp>
        <p:nvSpPr>
          <p:cNvPr id="9" name="QC_5_AN.94_1#7eee127b4.bracket?pid=ac00640b4&amp;color=0,55,96&amp;vpa=41&amp;vtp=1"/>
          <p:cNvSpPr/>
          <p:nvPr/>
        </p:nvSpPr>
        <p:spPr>
          <a:xfrm>
            <a:off x="963517" y="311219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0" name="QC_5_AS.95_1#7eee127b4?pid=ac00640b4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根据语境可知，格朗要救他们出去，所以拖着男孩跑出去。故选B项。</a:t>
            </a:r>
            <a:endParaRPr lang="en-US" altLang="zh-CN" sz="1800" dirty="0"/>
          </a:p>
        </p:txBody>
      </p:sp>
      <p:sp>
        <p:nvSpPr>
          <p:cNvPr id="11" name="QC_5_BD.96_1#8d8f7850c.choices?pid=ac00640b4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.safely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B.secretly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C.suddenly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.previously</a:t>
            </a:r>
            <a:endParaRPr lang="en-US" altLang="zh-CN" sz="1800" dirty="0"/>
          </a:p>
        </p:txBody>
      </p:sp>
      <p:sp>
        <p:nvSpPr>
          <p:cNvPr id="12" name="QC_5_AN.97_1#8d8f7850c.bracket?pid=ac00640b4&amp;color=0,55,96&amp;vpa=42&amp;vtp=1"/>
          <p:cNvSpPr/>
          <p:nvPr/>
        </p:nvSpPr>
        <p:spPr>
          <a:xfrm>
            <a:off x="959326" y="392372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5_AS.98_1#8d8f7850c?pid=ac00640b4&amp;color=0,55,96&amp;vtp=1&amp;bbb=1"/>
          <p:cNvSpPr/>
          <p:nvPr/>
        </p:nvSpPr>
        <p:spPr>
          <a:xfrm>
            <a:off x="502920" y="434282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根据语境可知，格朗把被困人员救了出来，所以应是安全地到达了大楼外。故选A项。</a:t>
            </a:r>
            <a:endParaRPr lang="en-US" altLang="zh-CN" sz="1800" dirty="0"/>
          </a:p>
        </p:txBody>
      </p:sp>
      <p:sp>
        <p:nvSpPr>
          <p:cNvPr id="14" name="QC_5_BD.99_1#da58a08e8.choices?pid=ac00640b4&amp;color=0,55,96&amp;vtp=1&amp;bbb=1"/>
          <p:cNvSpPr/>
          <p:nvPr/>
        </p:nvSpPr>
        <p:spPr>
          <a:xfrm>
            <a:off x="502920" y="47485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.witness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B.guide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C.service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.help</a:t>
            </a:r>
            <a:endParaRPr lang="en-US" altLang="zh-CN" sz="1800" dirty="0"/>
          </a:p>
        </p:txBody>
      </p:sp>
      <p:sp>
        <p:nvSpPr>
          <p:cNvPr id="15" name="QC_5_AN.100_1#da58a08e8.bracket?pid=ac00640b4&amp;color=0,55,96&amp;vpa=43&amp;vtp=1"/>
          <p:cNvSpPr/>
          <p:nvPr/>
        </p:nvSpPr>
        <p:spPr>
          <a:xfrm>
            <a:off x="959326" y="473525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6" name="QC_5_AS.101_1#da58a08e8?pid=ac00640b4&amp;color=0,55,96&amp;vtp=1&amp;bbb=1"/>
          <p:cNvSpPr/>
          <p:nvPr/>
        </p:nvSpPr>
        <p:spPr>
          <a:xfrm>
            <a:off x="502920" y="51543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根据语境并结合常识可知，警察是来提供帮助的。故选D项。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2_1#f88d29817.choices?pid=ac00640b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.woman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B.door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C.car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.baby</a:t>
            </a:r>
            <a:endParaRPr lang="en-US" altLang="zh-CN" sz="1800" dirty="0"/>
          </a:p>
        </p:txBody>
      </p:sp>
      <p:sp>
        <p:nvSpPr>
          <p:cNvPr id="3" name="QC_5_AN.103_1#f88d29817.bracket?pid=ac00640b4&amp;color=0,55,96&amp;vpa=44&amp;vtp=1"/>
          <p:cNvSpPr/>
          <p:nvPr/>
        </p:nvSpPr>
        <p:spPr>
          <a:xfrm>
            <a:off x="9593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104_1#f88d29817?pid=ac00640b4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格朗把婴儿和男孩救出来了，但那位女士还没有出来，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所以此处应是他告诉警察那位女士还在里面。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A项。</a:t>
            </a:r>
            <a:endParaRPr lang="en-US" altLang="zh-CN" dirty="0"/>
          </a:p>
        </p:txBody>
      </p:sp>
      <p:sp>
        <p:nvSpPr>
          <p:cNvPr id="5" name="QC_5_BD.105_1#e347a1d0b.choices?pid=ac00640b4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.wisdom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B.generosity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C.honesty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.courage</a:t>
            </a:r>
            <a:endParaRPr lang="en-US" altLang="zh-CN" sz="1800" dirty="0"/>
          </a:p>
        </p:txBody>
      </p:sp>
      <p:sp>
        <p:nvSpPr>
          <p:cNvPr id="6" name="QC_5_AN.106_1#e347a1d0b.bracket?pid=ac00640b4&amp;color=0,55,96&amp;vpa=45&amp;vtp=1"/>
          <p:cNvSpPr/>
          <p:nvPr/>
        </p:nvSpPr>
        <p:spPr>
          <a:xfrm>
            <a:off x="959326" y="272738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5_AS.107_1#e347a1d0b?pid=ac00640b4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spc="-5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警察和格朗冲进大火里救了这一家人，是非常勇敢的，所以应是因他们的勇敢而受到表彰。故选D项。</a:t>
            </a:r>
            <a:endParaRPr lang="en-US" altLang="zh-CN" sz="18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de991bb8b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2</a:t>
            </a:r>
            <a:endParaRPr lang="en-US" altLang="zh-CN" sz="5400" dirty="0"/>
          </a:p>
        </p:txBody>
      </p:sp>
      <p:sp>
        <p:nvSpPr>
          <p:cNvPr id="3" name="C_1_BD#de991bb8b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Morals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Virtues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1e236f29.fixed?pid=de991bb8b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d1e236f29.fixed?pid=de991bb8b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Discovering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Useful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Structures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Talking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50c2e628?pid=9fda8f15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e040dcc30?pid=250c2e628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slowly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手术）.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（咬下的一口）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chocolate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（帮助）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drugs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short-term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（记忆力）.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（午夜）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neighbourhood.</a:t>
            </a:r>
            <a:endParaRPr lang="en-US" altLang="zh-CN" sz="1800" dirty="0"/>
          </a:p>
        </p:txBody>
      </p:sp>
      <p:sp>
        <p:nvSpPr>
          <p:cNvPr id="4" name="QB_5_AN.2_1#e040dcc30.blank?pid=250c2e628&amp;color=0,55,96&amp;vpa=1&amp;vtp=1&amp;bbb=1"/>
          <p:cNvSpPr/>
          <p:nvPr/>
        </p:nvSpPr>
        <p:spPr>
          <a:xfrm>
            <a:off x="3981926" y="196544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peration</a:t>
            </a:r>
            <a:endParaRPr lang="en-US" altLang="zh-CN" dirty="0"/>
          </a:p>
        </p:txBody>
      </p:sp>
      <p:sp>
        <p:nvSpPr>
          <p:cNvPr id="6" name="QB_5_AN.4_1#e040dcc30.blank?pid=250c2e628&amp;color=0,55,96&amp;vpa=2&amp;vtp=1&amp;bbb=1"/>
          <p:cNvSpPr/>
          <p:nvPr/>
        </p:nvSpPr>
        <p:spPr>
          <a:xfrm>
            <a:off x="2546826" y="2397245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ite</a:t>
            </a:r>
            <a:endParaRPr lang="en-US" altLang="zh-CN" dirty="0"/>
          </a:p>
        </p:txBody>
      </p:sp>
      <p:sp>
        <p:nvSpPr>
          <p:cNvPr id="8" name="QB_5_AN.6_1#e040dcc30.blank?pid=250c2e628&amp;color=0,55,96&amp;vpa=3&amp;vtp=1&amp;bbb=1"/>
          <p:cNvSpPr/>
          <p:nvPr/>
        </p:nvSpPr>
        <p:spPr>
          <a:xfrm>
            <a:off x="1639538" y="2816345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ssist/aid</a:t>
            </a:r>
            <a:endParaRPr lang="en-US" altLang="zh-CN" dirty="0"/>
          </a:p>
        </p:txBody>
      </p:sp>
      <p:sp>
        <p:nvSpPr>
          <p:cNvPr id="10" name="QB_5_AN.8_1#e040dcc30.blank?pid=250c2e628&amp;color=0,55,96&amp;vpa=4&amp;vtp=1&amp;bbb=1"/>
          <p:cNvSpPr/>
          <p:nvPr/>
        </p:nvSpPr>
        <p:spPr>
          <a:xfrm>
            <a:off x="5730399" y="3222745"/>
            <a:ext cx="171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emory/memories</a:t>
            </a:r>
            <a:endParaRPr lang="en-US" altLang="zh-CN" dirty="0"/>
          </a:p>
        </p:txBody>
      </p:sp>
      <p:sp>
        <p:nvSpPr>
          <p:cNvPr id="12" name="QB_5_AN.10_1#e040dcc30.blank?pid=250c2e628&amp;color=0,55,96&amp;vpa=5&amp;vtp=1&amp;bbb=1"/>
          <p:cNvSpPr/>
          <p:nvPr/>
        </p:nvSpPr>
        <p:spPr>
          <a:xfrm>
            <a:off x="2267426" y="362089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idnight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86edb78a?pid=9fda8f15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1cad2021b?pid=786edb78a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（operate）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strategies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business.</a:t>
            </a:r>
            <a:endParaRPr lang="en-US" altLang="zh-CN" sz="1800" dirty="0"/>
          </a:p>
        </p:txBody>
      </p:sp>
      <p:sp>
        <p:nvSpPr>
          <p:cNvPr id="4" name="QB_5_AN.12_1#1cad2021b.blank?pid=786edb78a&amp;color=0,55,96&amp;vpa=6&amp;vtp=1&amp;bbb=1"/>
          <p:cNvSpPr/>
          <p:nvPr/>
        </p:nvSpPr>
        <p:spPr>
          <a:xfrm>
            <a:off x="1111726" y="1950400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operator</a:t>
            </a:r>
            <a:endParaRPr lang="en-US" altLang="zh-CN" dirty="0"/>
          </a:p>
        </p:txBody>
      </p:sp>
      <p:sp>
        <p:nvSpPr>
          <p:cNvPr id="5" name="QB_5_AS.13_1#1cad2021b?pid=786edb78a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句意为：这家公司的经营者已经尝试了许多策略来提升营业额。</a:t>
            </a:r>
            <a:endParaRPr lang="en-US" altLang="zh-CN" sz="1800" dirty="0"/>
          </a:p>
        </p:txBody>
      </p:sp>
      <p:sp>
        <p:nvSpPr>
          <p:cNvPr id="6" name="QB_5_BD.14_1#be78bb74c?pid=786edb78a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（bite）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camping.</a:t>
            </a:r>
            <a:endParaRPr lang="en-US" altLang="zh-CN" sz="1800" dirty="0"/>
          </a:p>
        </p:txBody>
      </p:sp>
      <p:sp>
        <p:nvSpPr>
          <p:cNvPr id="7" name="QB_5_AN.15_1#be78bb74c.blank?pid=786edb78a&amp;color=0,55,96&amp;vpa=7&amp;vtp=1&amp;bbb=1"/>
          <p:cNvSpPr/>
          <p:nvPr/>
        </p:nvSpPr>
        <p:spPr>
          <a:xfrm>
            <a:off x="1068038" y="2764853"/>
            <a:ext cx="1246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bitten</a:t>
            </a:r>
            <a:endParaRPr lang="en-US" altLang="zh-CN" dirty="0"/>
          </a:p>
        </p:txBody>
      </p:sp>
      <p:sp>
        <p:nvSpPr>
          <p:cNvPr id="8" name="QB_5_AS.16_1#be78bb74c?pid=786edb78a&amp;color=0,55,96&amp;vtp=1&amp;bbb=1&amp;hb=1"/>
          <p:cNvSpPr/>
          <p:nvPr/>
        </p:nvSpPr>
        <p:spPr>
          <a:xfrm>
            <a:off x="502920" y="3227070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句意为：我们在露营时被飞虫咬得不行。设空处描述过去发生的事情，应用一般过去时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，且此处表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示被动含义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，应用被动语态。</a:t>
            </a:r>
            <a:endParaRPr lang="en-US" altLang="zh-CN" dirty="0"/>
          </a:p>
        </p:txBody>
      </p:sp>
      <p:sp>
        <p:nvSpPr>
          <p:cNvPr id="9" name="QB_5_BD.17_1#c8e473d23?pid=786edb78a&amp;color=0,55,96&amp;vtp=1&amp;bbb=1"/>
          <p:cNvSpPr/>
          <p:nvPr/>
        </p:nvSpPr>
        <p:spPr>
          <a:xfrm>
            <a:off x="502920" y="40545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employs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（assist）.</a:t>
            </a:r>
            <a:endParaRPr lang="en-US" altLang="zh-CN" sz="1800" dirty="0"/>
          </a:p>
        </p:txBody>
      </p:sp>
      <p:sp>
        <p:nvSpPr>
          <p:cNvPr id="10" name="QB_5_AN.18_1#c8e473d23.blank?pid=786edb78a&amp;color=0,55,96&amp;vpa=8&amp;vtp=1&amp;bbb=1"/>
          <p:cNvSpPr/>
          <p:nvPr/>
        </p:nvSpPr>
        <p:spPr>
          <a:xfrm>
            <a:off x="4697317" y="4003103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assistant</a:t>
            </a:r>
            <a:endParaRPr lang="en-US" altLang="zh-CN" dirty="0"/>
          </a:p>
        </p:txBody>
      </p:sp>
      <p:sp>
        <p:nvSpPr>
          <p:cNvPr id="11" name="QB_5_AS.19_1#c8e473d23?pid=786edb78a&amp;color=0,55,96&amp;vtp=1&amp;bbb=1"/>
          <p:cNvSpPr/>
          <p:nvPr/>
        </p:nvSpPr>
        <p:spPr>
          <a:xfrm>
            <a:off x="502920" y="44603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句意为：当商店忙碌的时候，他会雇用一个助理。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e4bd62cfa?pid=786edb78a&amp;color=0,55,96&amp;mp=1&amp;vtp=1&amp;bt=1&amp;bbb=1&amp;hb=1"/>
          <p:cNvSpPr/>
          <p:nvPr/>
        </p:nvSpPr>
        <p:spPr>
          <a:xfrm>
            <a:off x="502920" y="150876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4.Unless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financial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（assist）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hospital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5_AN.21_1#e4bd62cfa.blank?pid=786edb78a&amp;color=0,55,96&amp;mp=1&amp;vpa=9&amp;vtp=1&amp;bbb=1"/>
          <p:cNvSpPr/>
          <p:nvPr/>
        </p:nvSpPr>
        <p:spPr>
          <a:xfrm>
            <a:off x="4070826" y="1478280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assistance</a:t>
            </a:r>
            <a:endParaRPr lang="en-US" altLang="zh-CN" dirty="0"/>
          </a:p>
        </p:txBody>
      </p:sp>
      <p:sp>
        <p:nvSpPr>
          <p:cNvPr id="4" name="QB_5_AS.22_1#e4bd62cfa?pid=786edb78a&amp;color=0,55,96&amp;vtp=1&amp;bbb=1&amp;hb=1"/>
          <p:cNvSpPr/>
          <p:nvPr/>
        </p:nvSpPr>
        <p:spPr>
          <a:xfrm>
            <a:off x="502920" y="233699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设空处作receive的宾语，且其前有more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financial修饰，应用名词形式；结合语境可知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，此处表示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帮助；援助”，应用assistance。</a:t>
            </a:r>
            <a:endParaRPr lang="en-US" altLang="zh-CN" dirty="0"/>
          </a:p>
        </p:txBody>
      </p:sp>
      <p:sp>
        <p:nvSpPr>
          <p:cNvPr id="5" name="QB_5_BD.23_1#f4493aceb?pid=786edb78a&amp;color=0,55,96&amp;vtp=1&amp;bbb=1"/>
          <p:cNvSpPr/>
          <p:nvPr/>
        </p:nvSpPr>
        <p:spPr>
          <a:xfrm>
            <a:off x="502920" y="31547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valuable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（memory）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place.</a:t>
            </a:r>
            <a:endParaRPr lang="en-US" altLang="zh-CN" sz="1800" dirty="0"/>
          </a:p>
        </p:txBody>
      </p:sp>
      <p:sp>
        <p:nvSpPr>
          <p:cNvPr id="6" name="QB_5_AN.24_1#f4493aceb.blank?pid=786edb78a&amp;color=0,55,96&amp;vpa=10&amp;vtp=1&amp;bbb=1"/>
          <p:cNvSpPr/>
          <p:nvPr/>
        </p:nvSpPr>
        <p:spPr>
          <a:xfrm>
            <a:off x="2940526" y="3103308"/>
            <a:ext cx="1068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memories</a:t>
            </a:r>
            <a:endParaRPr lang="en-US" altLang="zh-CN" dirty="0"/>
          </a:p>
        </p:txBody>
      </p:sp>
      <p:sp>
        <p:nvSpPr>
          <p:cNvPr id="7" name="QB_5_AS.25_1#f4493aceb?pid=786edb78a&amp;color=0,55,96&amp;vtp=1&amp;bbb=1"/>
          <p:cNvSpPr/>
          <p:nvPr/>
        </p:nvSpPr>
        <p:spPr>
          <a:xfrm>
            <a:off x="502920" y="3560508"/>
            <a:ext cx="107410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设空处作宾语，其前有many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valuable修饰，应用名词复数形式。memory意为“回忆”时为可数名词。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a6b787e6?pid=9fda8f15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三、根据汉语提示补全句子。</a:t>
            </a:r>
            <a:endParaRPr lang="en-US" altLang="zh-CN" sz="2200" dirty="0"/>
          </a:p>
        </p:txBody>
      </p:sp>
      <p:sp>
        <p:nvSpPr>
          <p:cNvPr id="3" name="QB_5_BD.26_1#6013ad0b7?pid=2a6b787e6&amp;color=0,55,96&amp;vtp=1&amp;bbb=1&amp;hb=1"/>
          <p:cNvSpPr/>
          <p:nvPr/>
        </p:nvSpPr>
        <p:spPr>
          <a:xfrm>
            <a:off x="502920" y="2008625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1.Dr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hospital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（给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动手术）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wounded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pandas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（咬下）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stalks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（茎）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soft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fibres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 _________________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的帮助下）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villagers,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rescued.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4.Whenever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 ___ ____ 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（前来帮助我）.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_______________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（为了纪念）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Yuan,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zongzi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dumplings）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dragon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races.</a:t>
            </a:r>
            <a:endParaRPr lang="en-US" altLang="zh-CN" dirty="0"/>
          </a:p>
        </p:txBody>
      </p:sp>
      <p:sp>
        <p:nvSpPr>
          <p:cNvPr id="4" name="QB_5_AN.27_1#6013ad0b7.blank?pid=2a6b787e6&amp;color=0,55,96&amp;vpa=11&amp;vtp=1&amp;bbb=1"/>
          <p:cNvSpPr/>
          <p:nvPr/>
        </p:nvSpPr>
        <p:spPr>
          <a:xfrm>
            <a:off x="6179026" y="1965445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operate</a:t>
            </a:r>
            <a:endParaRPr lang="en-US" altLang="zh-CN" dirty="0"/>
          </a:p>
        </p:txBody>
      </p:sp>
      <p:sp>
        <p:nvSpPr>
          <p:cNvPr id="5" name="QB_5_AN.28_1#6013ad0b7.blank?pid=2a6b787e6&amp;color=0,55,96&amp;vpa=12&amp;vtp=1&amp;bbb=1"/>
          <p:cNvSpPr/>
          <p:nvPr/>
        </p:nvSpPr>
        <p:spPr>
          <a:xfrm>
            <a:off x="7195025" y="1978145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endParaRPr lang="en-US" altLang="zh-CN" dirty="0"/>
          </a:p>
        </p:txBody>
      </p:sp>
      <p:sp>
        <p:nvSpPr>
          <p:cNvPr id="7" name="QB_5_AN.30_1#6013ad0b7.blank?pid=2a6b787e6&amp;color=0,55,96&amp;vpa=13&amp;vtp=1&amp;bbb=1"/>
          <p:cNvSpPr/>
          <p:nvPr/>
        </p:nvSpPr>
        <p:spPr>
          <a:xfrm>
            <a:off x="1899126" y="281634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bite</a:t>
            </a:r>
            <a:endParaRPr lang="en-US" altLang="zh-CN" dirty="0"/>
          </a:p>
        </p:txBody>
      </p:sp>
      <p:sp>
        <p:nvSpPr>
          <p:cNvPr id="8" name="QB_5_AN.31_1#6013ad0b7.blank?pid=2a6b787e6&amp;color=0,55,96&amp;vpa=14&amp;vtp=1&amp;bbb=1"/>
          <p:cNvSpPr/>
          <p:nvPr/>
        </p:nvSpPr>
        <p:spPr>
          <a:xfrm>
            <a:off x="2572226" y="2816345"/>
            <a:ext cx="4292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endParaRPr lang="en-US" altLang="zh-CN" dirty="0"/>
          </a:p>
        </p:txBody>
      </p:sp>
      <p:sp>
        <p:nvSpPr>
          <p:cNvPr id="10" name="QB_5_AN.33_1#6013ad0b7.blank?pid=2a6b787e6&amp;color=0,55,96&amp;vpa=15&amp;vtp=1&amp;bbb=1"/>
          <p:cNvSpPr/>
          <p:nvPr/>
        </p:nvSpPr>
        <p:spPr>
          <a:xfrm>
            <a:off x="692626" y="3654545"/>
            <a:ext cx="61474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1" name="QB_5_AN.34_1#6013ad0b7.blank?pid=2a6b787e6&amp;color=0,55,96&amp;vpa=16&amp;vtp=1&amp;bbb=1"/>
          <p:cNvSpPr/>
          <p:nvPr/>
        </p:nvSpPr>
        <p:spPr>
          <a:xfrm>
            <a:off x="1454626" y="365454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2" name="QB_5_AN.35_1#6013ad0b7.blank?pid=2a6b787e6&amp;color=0,55,96&amp;vpa=17&amp;vtp=1&amp;bbb=1"/>
          <p:cNvSpPr/>
          <p:nvPr/>
        </p:nvSpPr>
        <p:spPr>
          <a:xfrm>
            <a:off x="2051526" y="3641845"/>
            <a:ext cx="188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assistance/aid/help</a:t>
            </a:r>
            <a:endParaRPr lang="en-US" altLang="zh-CN" dirty="0"/>
          </a:p>
        </p:txBody>
      </p:sp>
      <p:sp>
        <p:nvSpPr>
          <p:cNvPr id="13" name="QB_5_AN.36_1#6013ad0b7.blank?pid=2a6b787e6&amp;color=0,55,96&amp;vpa=18&amp;vtp=1&amp;bbb=1"/>
          <p:cNvSpPr/>
          <p:nvPr/>
        </p:nvSpPr>
        <p:spPr>
          <a:xfrm>
            <a:off x="4070826" y="365454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5" name="QB_5_AN.38_1#6013ad0b7.blank?pid=2a6b787e6&amp;color=0,55,96&amp;vpa=19&amp;vtp=1&amp;bbb=1"/>
          <p:cNvSpPr/>
          <p:nvPr/>
        </p:nvSpPr>
        <p:spPr>
          <a:xfrm>
            <a:off x="4496276" y="407364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endParaRPr lang="en-US" altLang="zh-CN" dirty="0"/>
          </a:p>
        </p:txBody>
      </p:sp>
      <p:sp>
        <p:nvSpPr>
          <p:cNvPr id="16" name="QB_5_AN.39_1#6013ad0b7.blank?pid=2a6b787e6&amp;color=0,55,96&amp;vpa=20&amp;vtp=1&amp;bbb=1"/>
          <p:cNvSpPr/>
          <p:nvPr/>
        </p:nvSpPr>
        <p:spPr>
          <a:xfrm>
            <a:off x="5283676" y="407364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7" name="QB_5_AN.40_1#6013ad0b7.blank?pid=2a6b787e6&amp;color=0,55,96&amp;vpa=21&amp;vtp=1&amp;bbb=1"/>
          <p:cNvSpPr/>
          <p:nvPr/>
        </p:nvSpPr>
        <p:spPr>
          <a:xfrm>
            <a:off x="5740876" y="4060945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endParaRPr lang="en-US" altLang="zh-CN" dirty="0"/>
          </a:p>
        </p:txBody>
      </p:sp>
      <p:sp>
        <p:nvSpPr>
          <p:cNvPr id="18" name="QB_5_AN.41_1#6013ad0b7.blank?pid=2a6b787e6&amp;color=0,55,96&amp;vpa=22&amp;vtp=1&amp;bbb=1"/>
          <p:cNvSpPr/>
          <p:nvPr/>
        </p:nvSpPr>
        <p:spPr>
          <a:xfrm>
            <a:off x="6337776" y="4073645"/>
            <a:ext cx="1423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assistance/aid</a:t>
            </a:r>
            <a:endParaRPr lang="en-US" altLang="zh-CN" dirty="0"/>
          </a:p>
        </p:txBody>
      </p:sp>
      <p:sp>
        <p:nvSpPr>
          <p:cNvPr id="20" name="QB_5_AN.43_1#6013ad0b7.blank?pid=2a6b787e6&amp;color=0,55,96&amp;vpa=23&amp;vtp=1&amp;bbb=1"/>
          <p:cNvSpPr/>
          <p:nvPr/>
        </p:nvSpPr>
        <p:spPr>
          <a:xfrm>
            <a:off x="641826" y="449274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21" name="QB_5_AN.44_1#6013ad0b7.blank?pid=2a6b787e6&amp;color=0,55,96&amp;vpa=24&amp;vtp=1&amp;bbb=1"/>
          <p:cNvSpPr/>
          <p:nvPr/>
        </p:nvSpPr>
        <p:spPr>
          <a:xfrm>
            <a:off x="1149826" y="4480045"/>
            <a:ext cx="1639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memory/honour</a:t>
            </a:r>
            <a:endParaRPr lang="en-US" altLang="zh-CN" dirty="0"/>
          </a:p>
        </p:txBody>
      </p:sp>
      <p:sp>
        <p:nvSpPr>
          <p:cNvPr id="22" name="QB_5_AN.45_1#6013ad0b7.blank?pid=2a6b787e6&amp;color=0,55,96&amp;vpa=25&amp;vtp=1&amp;bbb=1"/>
          <p:cNvSpPr/>
          <p:nvPr/>
        </p:nvSpPr>
        <p:spPr>
          <a:xfrm>
            <a:off x="2927826" y="449274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76352c38?sp=1&amp;pid=9fda8f159&amp;color=0,55,96&amp;vtp=1&amp;bt=1&amp;bbb=1"/>
          <p:cNvSpPr/>
          <p:nvPr/>
        </p:nvSpPr>
        <p:spPr>
          <a:xfrm>
            <a:off x="502920" y="1508760"/>
            <a:ext cx="10570464" cy="399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四、语法专练：在空白处填入括号内单词的正确形式。</a:t>
            </a:r>
            <a:endParaRPr lang="en-US" altLang="zh-CN" sz="2200" dirty="0"/>
          </a:p>
        </p:txBody>
      </p:sp>
      <p:sp>
        <p:nvSpPr>
          <p:cNvPr id="3" name="QB_5_BD.46_1#c2b39a8ea?pid=176352c38&amp;color=0,55,96&amp;vtp=1&amp;bbb=1"/>
          <p:cNvSpPr/>
          <p:nvPr/>
        </p:nvSpPr>
        <p:spPr>
          <a:xfrm>
            <a:off x="502920" y="1956934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（walk）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work.</a:t>
            </a:r>
            <a:endParaRPr lang="en-US" altLang="zh-CN" sz="1800" dirty="0"/>
          </a:p>
        </p:txBody>
      </p:sp>
      <p:sp>
        <p:nvSpPr>
          <p:cNvPr id="4" name="QB_5_AN.47_1#c2b39a8ea.blank?pid=176352c38&amp;color=0,55,96&amp;vpa=26&amp;vtp=1&amp;bbb=1"/>
          <p:cNvSpPr/>
          <p:nvPr/>
        </p:nvSpPr>
        <p:spPr>
          <a:xfrm>
            <a:off x="2927826" y="1908547"/>
            <a:ext cx="6111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</a:t>
            </a:r>
            <a:endParaRPr lang="en-US" altLang="zh-CN" dirty="0"/>
          </a:p>
        </p:txBody>
      </p:sp>
      <p:sp>
        <p:nvSpPr>
          <p:cNvPr id="5" name="QB_5_AS.48_1#c2b39a8ea?pid=176352c38&amp;color=0,55,96&amp;vtp=1&amp;bbb=1"/>
          <p:cNvSpPr/>
          <p:nvPr/>
        </p:nvSpPr>
        <p:spPr>
          <a:xfrm>
            <a:off x="502920" y="231781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根据often可知，此处表示经常发生的动作，应用省略to的动词不定式作宾补。</a:t>
            </a:r>
            <a:endParaRPr lang="en-US" altLang="zh-CN" sz="1800" dirty="0"/>
          </a:p>
        </p:txBody>
      </p:sp>
      <p:sp>
        <p:nvSpPr>
          <p:cNvPr id="6" name="QB_5_BD.49_1#514db02ed?pid=176352c38&amp;color=0,55,96&amp;vtp=1&amp;bbb=1"/>
          <p:cNvSpPr/>
          <p:nvPr/>
        </p:nvSpPr>
        <p:spPr>
          <a:xfrm>
            <a:off x="502920" y="2675826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（play）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passed.</a:t>
            </a:r>
            <a:endParaRPr lang="en-US" altLang="zh-CN" sz="1800" dirty="0"/>
          </a:p>
        </p:txBody>
      </p:sp>
      <p:sp>
        <p:nvSpPr>
          <p:cNvPr id="7" name="QB_5_AN.50_1#514db02ed.blank?pid=176352c38&amp;color=0,55,96&amp;vpa=27&amp;vtp=1&amp;bbb=1"/>
          <p:cNvSpPr/>
          <p:nvPr/>
        </p:nvSpPr>
        <p:spPr>
          <a:xfrm>
            <a:off x="1810226" y="2614739"/>
            <a:ext cx="8524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endParaRPr lang="en-US" altLang="zh-CN" dirty="0"/>
          </a:p>
        </p:txBody>
      </p:sp>
      <p:sp>
        <p:nvSpPr>
          <p:cNvPr id="8" name="QB_5_AS.51_1#514db02ed?pid=176352c38&amp;color=0,55,96&amp;vtp=1&amp;bbb=1"/>
          <p:cNvSpPr/>
          <p:nvPr/>
        </p:nvSpPr>
        <p:spPr>
          <a:xfrm>
            <a:off x="502920" y="3033839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根据语境可知，此处表示“当我经过时正在进行的动作”，应用现在分词作宾补。</a:t>
            </a:r>
            <a:endParaRPr lang="en-US" altLang="zh-CN" sz="1800" dirty="0"/>
          </a:p>
        </p:txBody>
      </p:sp>
      <p:sp>
        <p:nvSpPr>
          <p:cNvPr id="9" name="QB_5_BD.52_1#3cda735b7?pid=176352c38&amp;color=0,55,96&amp;vtp=1&amp;bbb=1&amp;hb=1"/>
          <p:cNvSpPr/>
          <p:nvPr/>
        </p:nvSpPr>
        <p:spPr>
          <a:xfrm>
            <a:off x="502920" y="3383153"/>
            <a:ext cx="10570464" cy="684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（make）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10" name="QB_5_AN.53_1#3cda735b7.blank?pid=176352c38&amp;color=0,55,96&amp;vpa=28&amp;vtp=1&amp;bbb=1"/>
          <p:cNvSpPr/>
          <p:nvPr/>
        </p:nvSpPr>
        <p:spPr>
          <a:xfrm>
            <a:off x="2112232" y="3344037"/>
            <a:ext cx="13985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endParaRPr lang="en-US" altLang="zh-CN" dirty="0"/>
          </a:p>
        </p:txBody>
      </p:sp>
      <p:sp>
        <p:nvSpPr>
          <p:cNvPr id="11" name="QB_5_AS.54_1#3cda735b7?pid=176352c38&amp;color=0,55,96&amp;vtp=1&amp;bbb=1&amp;hb=1"/>
          <p:cNvSpPr/>
          <p:nvPr/>
        </p:nvSpPr>
        <p:spPr>
          <a:xfrm>
            <a:off x="502920" y="4104068"/>
            <a:ext cx="10570464" cy="684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此处为现在分词短语作时间状语，根据语境可知，make这一动作发生在left之前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，故应用现在分词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的完成式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12" name="QB_5_BD.55_1#e3c1856f2?pid=176352c38&amp;color=0,55,96&amp;vtp=1&amp;bbb=1"/>
          <p:cNvSpPr/>
          <p:nvPr/>
        </p:nvSpPr>
        <p:spPr>
          <a:xfrm>
            <a:off x="502920" y="4839652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shocked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（lead）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endParaRPr lang="en-US" altLang="zh-CN" sz="1800" dirty="0"/>
          </a:p>
        </p:txBody>
      </p:sp>
      <p:sp>
        <p:nvSpPr>
          <p:cNvPr id="13" name="QB_5_AN.56_1#e3c1856f2.blank?pid=176352c38&amp;color=0,55,96&amp;vpa=29&amp;vtp=1&amp;bbb=1"/>
          <p:cNvSpPr/>
          <p:nvPr/>
        </p:nvSpPr>
        <p:spPr>
          <a:xfrm>
            <a:off x="3746976" y="4778565"/>
            <a:ext cx="8397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leading</a:t>
            </a:r>
            <a:endParaRPr lang="en-US" altLang="zh-CN" dirty="0"/>
          </a:p>
        </p:txBody>
      </p:sp>
      <p:sp>
        <p:nvSpPr>
          <p:cNvPr id="14" name="QB_5_AS.57_1#e3c1856f2?pid=176352c38&amp;color=0,55,96&amp;vtp=1&amp;bbb=1"/>
          <p:cNvSpPr/>
          <p:nvPr/>
        </p:nvSpPr>
        <p:spPr>
          <a:xfrm>
            <a:off x="502920" y="5197665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此处为现在分词短语作结果状语，表示自然而然的结果。</a:t>
            </a:r>
            <a:endParaRPr lang="en-US" altLang="zh-CN" sz="1800" dirty="0"/>
          </a:p>
        </p:txBody>
      </p:sp>
      <p:sp>
        <p:nvSpPr>
          <p:cNvPr id="15" name="QB_5_BD.58_1#f27e622c6?pid=176352c38&amp;color=0,55,96&amp;vtp=1&amp;bbb=1"/>
          <p:cNvSpPr/>
          <p:nvPr/>
        </p:nvSpPr>
        <p:spPr>
          <a:xfrm>
            <a:off x="502920" y="5555678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（stop）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food.</a:t>
            </a:r>
            <a:endParaRPr lang="en-US" altLang="zh-CN" sz="1800" dirty="0"/>
          </a:p>
        </p:txBody>
      </p:sp>
      <p:sp>
        <p:nvSpPr>
          <p:cNvPr id="16" name="QB_5_AN.59_1#f27e622c6.blank?pid=176352c38&amp;color=0,55,96&amp;vpa=30&amp;vtp=1&amp;bbb=1"/>
          <p:cNvSpPr/>
          <p:nvPr/>
        </p:nvSpPr>
        <p:spPr>
          <a:xfrm>
            <a:off x="4214717" y="5494591"/>
            <a:ext cx="9540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stopping</a:t>
            </a:r>
            <a:endParaRPr lang="en-US" altLang="zh-CN" dirty="0"/>
          </a:p>
        </p:txBody>
      </p:sp>
      <p:sp>
        <p:nvSpPr>
          <p:cNvPr id="17" name="QB_5_AS.60_1#f27e622c6?pid=176352c38&amp;color=0,55,96&amp;vtp=1&amp;bbb=1"/>
          <p:cNvSpPr/>
          <p:nvPr/>
        </p:nvSpPr>
        <p:spPr>
          <a:xfrm>
            <a:off x="502920" y="5913691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此处为现在分词短语作伴随状语。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1417</Words>
  <Application>Microsoft Office PowerPoint</Application>
  <PresentationFormat>宽屏</PresentationFormat>
  <Paragraphs>154</Paragraphs>
  <Slides>15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2024-10-09T03:41:02Z</dcterms:created>
  <dcterms:modified xsi:type="dcterms:W3CDTF">2024-10-09T03:45:42Z</dcterms:modified>
  <cp:category/>
  <cp:contentStatus/>
</cp:coreProperties>
</file>